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3"/>
    <p:sldId id="257" r:id="rId4"/>
    <p:sldId id="258" r:id="rId5"/>
    <p:sldId id="261" r:id="rId6"/>
    <p:sldId id="265" r:id="rId7"/>
    <p:sldId id="264" r:id="rId8"/>
    <p:sldId id="263" r:id="rId9"/>
    <p:sldId id="271" r:id="rId10"/>
    <p:sldId id="278" r:id="rId11"/>
    <p:sldId id="272" r:id="rId12"/>
    <p:sldId id="270" r:id="rId13"/>
    <p:sldId id="262" r:id="rId14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FEE85FC-D8BA-430F-960B-850994E0F674}" styleName="{5d05cfbe-12ce-4e85-a5b9-2697565cfbd6}">
    <a:wholeTbl>
      <a:tcTxStyle>
        <a:fontRef idx="none">
          <a:prstClr val="black"/>
        </a:fontRef>
      </a:tcTxStyle>
      <a:tcStyle>
        <a:tcBdr>
          <a:top>
            <a:ln w="12700" cmpd="sng">
              <a:solidFill>
                <a:srgbClr val="585858"/>
              </a:solidFill>
            </a:ln>
          </a:top>
          <a:bottom>
            <a:ln w="12700" cmpd="sng">
              <a:solidFill>
                <a:srgbClr val="585858"/>
              </a:solidFill>
            </a:ln>
          </a:bottom>
        </a:tcBdr>
        <a:fill>
          <a:solidFill>
            <a:srgbClr val="FFFFFF"/>
          </a:solidFill>
        </a:fill>
      </a:tcStyle>
    </a:wholeTbl>
    <a:band1H>
      <a:tcTxStyle>
        <a:fontRef idx="none">
          <a:prstClr val="black"/>
        </a:fontRef>
      </a:tcTxStyle>
      <a:tcStyle>
        <a:tcBdr/>
        <a:fill>
          <a:solidFill>
            <a:srgbClr val="EBEBEB"/>
          </a:solidFill>
        </a:fill>
      </a:tcStyle>
    </a:band1H>
    <a:firstRow>
      <a:tcTxStyle>
        <a:fontRef idx="none">
          <a:prstClr val="black"/>
        </a:fontRef>
      </a:tcTxStyle>
      <a:tcStyle>
        <a:tcBdr>
          <a:top>
            <a:ln w="12700" cmpd="sng">
              <a:solidFill>
                <a:srgbClr val="585858"/>
              </a:solidFill>
            </a:ln>
          </a:top>
          <a:bottom>
            <a:ln w="12700" cmpd="sng">
              <a:solidFill>
                <a:srgbClr val="585858"/>
              </a:solidFill>
            </a:ln>
          </a:bottom>
        </a:tcBdr>
        <a:fill>
          <a:solidFill>
            <a:srgbClr val="FFFFFF"/>
          </a:solidFill>
        </a:fill>
      </a:tcStyle>
    </a:firstRow>
  </a:tblStyle>
  <a:tblStyle styleId="{35E16CCB-BC4F-488D-86EE-C7EC4B494D31}" styleName="{d81a1682-f6d3-453d-a0b4-2df6d50f48b8}">
    <a:wholeTbl>
      <a:tcTxStyle>
        <a:fontRef idx="none">
          <a:prstClr val="black"/>
        </a:fontRef>
      </a:tcTxStyle>
      <a:tcStyle>
        <a:tcBdr>
          <a:left>
            <a:ln w="6350" cmpd="sng">
              <a:solidFill>
                <a:srgbClr val="D8DBBB"/>
              </a:solidFill>
            </a:ln>
          </a:left>
          <a:right>
            <a:ln w="6350" cmpd="sng">
              <a:solidFill>
                <a:srgbClr val="D8DBBB"/>
              </a:solidFill>
            </a:ln>
          </a:right>
          <a:top>
            <a:ln w="6350" cmpd="sng">
              <a:solidFill>
                <a:srgbClr val="D8DBBB"/>
              </a:solidFill>
            </a:ln>
          </a:top>
          <a:bottom>
            <a:ln w="6350" cmpd="sng">
              <a:solidFill>
                <a:srgbClr val="D8DBBB"/>
              </a:solidFill>
            </a:ln>
          </a:bottom>
          <a:insideH>
            <a:ln w="6350" cmpd="sng">
              <a:solidFill>
                <a:srgbClr val="D8DBBB"/>
              </a:solidFill>
            </a:ln>
          </a:insideH>
          <a:insideV>
            <a:ln w="6350" cmpd="sng">
              <a:solidFill>
                <a:srgbClr val="D8DBBB"/>
              </a:solidFill>
            </a:ln>
          </a:insideV>
        </a:tcBdr>
        <a:fill>
          <a:solidFill>
            <a:srgbClr val="FFFFFF"/>
          </a:solidFill>
        </a:fill>
      </a:tcStyle>
    </a:wholeTbl>
    <a:firstRow>
      <a:tcTxStyle>
        <a:fontRef idx="none">
          <a:prstClr val="black"/>
        </a:fontRef>
      </a:tcTxStyle>
      <a:tcStyle>
        <a:tcBdr>
          <a:left>
            <a:ln w="6350" cmpd="sng">
              <a:solidFill>
                <a:srgbClr val="FFFFFF"/>
              </a:solidFill>
            </a:ln>
          </a:left>
          <a:right>
            <a:ln w="6350" cmpd="sng">
              <a:solidFill>
                <a:srgbClr val="FFFFFF"/>
              </a:solidFill>
            </a:ln>
          </a:right>
          <a:top>
            <a:ln w="6350" cmpd="sng">
              <a:solidFill>
                <a:srgbClr val="FFFFFF"/>
              </a:solidFill>
            </a:ln>
          </a:top>
          <a:bottom>
            <a:ln w="6350" cmpd="sng">
              <a:solidFill>
                <a:srgbClr val="FFFFFF"/>
              </a:solidFill>
            </a:ln>
          </a:bottom>
          <a:insideV>
            <a:ln w="6350" cmpd="sng">
              <a:solidFill>
                <a:srgbClr val="FFFFFF"/>
              </a:solidFill>
            </a:ln>
          </a:insideV>
        </a:tcBdr>
        <a:fill>
          <a:solidFill>
            <a:srgbClr val="D8DBBB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6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PPT封面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270"/>
            <a:ext cx="12192000" cy="6855460"/>
          </a:xfrm>
          <a:prstGeom prst="rect">
            <a:avLst/>
          </a:prstGeom>
        </p:spPr>
      </p:pic>
      <p:sp>
        <p:nvSpPr>
          <p:cNvPr id="5" name="标题 4"/>
          <p:cNvSpPr>
            <a:spLocks noGrp="1"/>
          </p:cNvSpPr>
          <p:nvPr>
            <p:ph type="ctrTitle" idx="4294967295"/>
            <p:custDataLst>
              <p:tags r:id="rId2"/>
            </p:custDataLst>
          </p:nvPr>
        </p:nvSpPr>
        <p:spPr>
          <a:xfrm>
            <a:off x="762000" y="2176780"/>
            <a:ext cx="10048240" cy="1858645"/>
          </a:xfrm>
        </p:spPr>
        <p:txBody>
          <a:bodyPr>
            <a:noAutofit/>
          </a:bodyPr>
          <a:p>
            <a:pPr marL="0" indent="0" algn="ctr">
              <a:lnSpc>
                <a:spcPct val="120000"/>
              </a:lnSpc>
            </a:pPr>
            <a:r>
              <a:rPr lang="en-US" altLang="zh-CN" sz="4800" dirty="0" err="1">
                <a:solidFill>
                  <a:srgbClr val="000099"/>
                </a:solidFill>
                <a:latin typeface="方正公文小标宋" panose="02000500000000000000" charset="-122"/>
                <a:ea typeface="方正公文小标宋" panose="02000500000000000000" charset="-122"/>
                <a:cs typeface="方正公文小标宋" panose="02000500000000000000" charset="-122"/>
              </a:rPr>
              <a:t>XXX（设备名称</a:t>
            </a:r>
            <a:r>
              <a:rPr lang="en-US" altLang="zh-CN" sz="4800" dirty="0">
                <a:solidFill>
                  <a:srgbClr val="000099"/>
                </a:solidFill>
                <a:latin typeface="方正公文小标宋" panose="02000500000000000000" charset="-122"/>
                <a:ea typeface="方正公文小标宋" panose="02000500000000000000" charset="-122"/>
                <a:cs typeface="方正公文小标宋" panose="02000500000000000000" charset="-122"/>
              </a:rPr>
              <a:t>）</a:t>
            </a:r>
            <a:br>
              <a:rPr lang="en-US" altLang="zh-CN" sz="4800" dirty="0">
                <a:solidFill>
                  <a:srgbClr val="000099"/>
                </a:solidFill>
                <a:latin typeface="方正公文小标宋" panose="02000500000000000000" charset="-122"/>
                <a:ea typeface="方正公文小标宋" panose="02000500000000000000" charset="-122"/>
                <a:cs typeface="方正公文小标宋" panose="02000500000000000000" charset="-122"/>
              </a:rPr>
            </a:br>
            <a:r>
              <a:rPr lang="en-US" altLang="zh-CN" sz="4800" dirty="0" err="1">
                <a:solidFill>
                  <a:srgbClr val="000099"/>
                </a:solidFill>
                <a:latin typeface="方正公文小标宋" panose="02000500000000000000" charset="-122"/>
                <a:ea typeface="方正公文小标宋" panose="02000500000000000000" charset="-122"/>
                <a:cs typeface="方正公文小标宋" panose="02000500000000000000" charset="-122"/>
              </a:rPr>
              <a:t>共享论证汇报</a:t>
            </a:r>
            <a:endParaRPr lang="en-US" altLang="zh-CN" sz="4800" dirty="0" err="1">
              <a:solidFill>
                <a:srgbClr val="000099"/>
              </a:solidFill>
              <a:latin typeface="方正公文小标宋" panose="02000500000000000000" charset="-122"/>
              <a:ea typeface="方正公文小标宋" panose="02000500000000000000" charset="-122"/>
              <a:cs typeface="方正公文小标宋" panose="02000500000000000000" charset="-122"/>
            </a:endParaRPr>
          </a:p>
        </p:txBody>
      </p:sp>
      <p:sp>
        <p:nvSpPr>
          <p:cNvPr id="2" name="文本占位符 1"/>
          <p:cNvSpPr>
            <a:spLocks noGrp="1"/>
          </p:cNvSpPr>
          <p:nvPr/>
        </p:nvSpPr>
        <p:spPr>
          <a:xfrm>
            <a:off x="4037330" y="4820920"/>
            <a:ext cx="4577715" cy="1203325"/>
          </a:xfrm>
        </p:spPr>
        <p:txBody>
          <a:bodyPr>
            <a:normAutofit lnSpcReduction="20000"/>
          </a:bodyPr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/>
              <a:t>汇报人：</a:t>
            </a:r>
            <a:endParaRPr lang="zh-CN" altLang="en-US" dirty="0"/>
          </a:p>
          <a:p>
            <a:pPr marL="0" indent="0">
              <a:buNone/>
            </a:pPr>
            <a:r>
              <a:rPr lang="zh-CN" altLang="en-US" dirty="0"/>
              <a:t>所在单位：</a:t>
            </a:r>
            <a:endParaRPr lang="zh-CN" altLang="en-US" dirty="0"/>
          </a:p>
          <a:p>
            <a:pPr marL="0" indent="0">
              <a:buNone/>
            </a:pPr>
            <a:r>
              <a:rPr lang="zh-CN" altLang="en-US" dirty="0"/>
              <a:t>汇报时间：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ppt正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6700" y="128270"/>
            <a:ext cx="11658600" cy="6600825"/>
          </a:xfrm>
          <a:prstGeom prst="rect">
            <a:avLst/>
          </a:prstGeom>
        </p:spPr>
      </p:pic>
      <p:sp>
        <p:nvSpPr>
          <p:cNvPr id="3" name="标题 1"/>
          <p:cNvSpPr>
            <a:spLocks noGrp="1"/>
          </p:cNvSpPr>
          <p:nvPr/>
        </p:nvSpPr>
        <p:spPr>
          <a:xfrm>
            <a:off x="711200" y="228600"/>
            <a:ext cx="10769600" cy="838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j-cs"/>
              </a:rPr>
              <a:t>效益及风险分析</a:t>
            </a:r>
            <a:endParaRPr kumimoji="0" lang="zh-CN" altLang="en-US" sz="3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软雅黑" panose="020B0503020204020204" charset="-122"/>
              <a:ea typeface="微软雅黑" panose="020B0503020204020204" charset="-122"/>
              <a:cs typeface="+mj-cs"/>
            </a:endParaRPr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711200" y="1033310"/>
            <a:ext cx="8610600" cy="5562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1pPr>
            <a:lvl2pPr marL="914400" indent="-4572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2pPr>
            <a:lvl3pPr marL="12573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3pPr>
            <a:lvl4pPr marL="17145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4pPr>
            <a:lvl5pPr marL="21717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n"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效益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kumimoji="0" lang="zh-CN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学科建设</a:t>
            </a:r>
            <a:endParaRPr kumimoji="0" lang="zh-CN" altLang="en-US" sz="1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</a:pPr>
            <a:endParaRPr kumimoji="0" lang="zh-CN" altLang="en-US" sz="1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kumimoji="0" lang="zh-CN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教学及人才培养</a:t>
            </a:r>
            <a:endParaRPr kumimoji="0" lang="zh-CN" altLang="en-US" sz="1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</a:pPr>
            <a:endParaRPr kumimoji="0" lang="zh-CN" altLang="en-US" sz="1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kumimoji="0" lang="zh-CN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科研社会服务</a:t>
            </a:r>
            <a:endParaRPr kumimoji="0" lang="en-US" altLang="zh-CN" sz="1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kumimoji="0" lang="zh-CN" altLang="en-US" sz="1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ppt正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6700" y="128270"/>
            <a:ext cx="11658600" cy="6600825"/>
          </a:xfrm>
          <a:prstGeom prst="rect">
            <a:avLst/>
          </a:prstGeom>
        </p:spPr>
      </p:pic>
      <p:sp>
        <p:nvSpPr>
          <p:cNvPr id="3" name="标题 1"/>
          <p:cNvSpPr>
            <a:spLocks noGrp="1"/>
          </p:cNvSpPr>
          <p:nvPr/>
        </p:nvSpPr>
        <p:spPr>
          <a:xfrm>
            <a:off x="711200" y="228600"/>
            <a:ext cx="10769600" cy="838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j-cs"/>
              </a:rPr>
              <a:t>效益及风险分析</a:t>
            </a:r>
            <a:endParaRPr kumimoji="0" lang="zh-CN" altLang="en-US" sz="3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软雅黑" panose="020B0503020204020204" charset="-122"/>
              <a:ea typeface="微软雅黑" panose="020B0503020204020204" charset="-122"/>
              <a:cs typeface="+mj-cs"/>
            </a:endParaRPr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519430" y="1143000"/>
            <a:ext cx="11106150" cy="51714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1pPr>
            <a:lvl2pPr marL="914400" indent="-4572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2pPr>
            <a:lvl3pPr marL="12573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3pPr>
            <a:lvl4pPr marL="17145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4pPr>
            <a:lvl5pPr marL="21717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n"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风险分析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342900" marR="0" lvl="0" indent="-342900" algn="l" defTabSz="914400" rtl="0" eaLnBrk="0" hangingPunct="0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kumimoji="0" lang="zh-CN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计划教学内使用机时、校内使用</a:t>
            </a:r>
            <a:endParaRPr kumimoji="0" lang="zh-CN" altLang="en-US" sz="1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0" hangingPunct="0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</a:pPr>
            <a:endParaRPr kumimoji="0" lang="zh-CN" altLang="en-US" sz="1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342900" marR="0" lvl="0" indent="-342900" algn="l" defTabSz="914400" rtl="0" eaLnBrk="0" hangingPunct="0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kumimoji="0" lang="zh-CN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对校外共享服务使用</a:t>
            </a:r>
            <a:endParaRPr kumimoji="0" lang="zh-CN" altLang="en-US" sz="1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PPT封面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270"/>
            <a:ext cx="12192000" cy="6855460"/>
          </a:xfrm>
          <a:prstGeom prst="rect">
            <a:avLst/>
          </a:prstGeom>
        </p:spPr>
      </p:pic>
      <p:sp>
        <p:nvSpPr>
          <p:cNvPr id="5" name="标题 4"/>
          <p:cNvSpPr>
            <a:spLocks noGrp="1"/>
          </p:cNvSpPr>
          <p:nvPr>
            <p:ph type="ctrTitle" idx="4294967295"/>
            <p:custDataLst>
              <p:tags r:id="rId2"/>
            </p:custDataLst>
          </p:nvPr>
        </p:nvSpPr>
        <p:spPr>
          <a:xfrm>
            <a:off x="1295540" y="2735580"/>
            <a:ext cx="10048231" cy="1512584"/>
          </a:xfrm>
        </p:spPr>
        <p:txBody>
          <a:bodyPr>
            <a:noAutofit/>
          </a:bodyPr>
          <a:p>
            <a:pPr algn="ctr"/>
            <a:r>
              <a:rPr lang="zh-CN" altLang="en-US" sz="8800" dirty="0">
                <a:solidFill>
                  <a:srgbClr val="000099"/>
                </a:solidFill>
                <a:latin typeface="方正公文小标宋" panose="02000500000000000000" charset="-122"/>
                <a:ea typeface="方正公文小标宋" panose="02000500000000000000" charset="-122"/>
                <a:cs typeface="方正公文小标宋" panose="02000500000000000000" charset="-122"/>
              </a:rPr>
              <a:t>谢</a:t>
            </a:r>
            <a:r>
              <a:rPr lang="en-US" altLang="zh-CN" sz="8800" dirty="0">
                <a:solidFill>
                  <a:srgbClr val="000099"/>
                </a:solidFill>
                <a:latin typeface="方正公文小标宋" panose="02000500000000000000" charset="-122"/>
                <a:ea typeface="方正公文小标宋" panose="02000500000000000000" charset="-122"/>
                <a:cs typeface="方正公文小标宋" panose="02000500000000000000" charset="-122"/>
              </a:rPr>
              <a:t>   </a:t>
            </a:r>
            <a:r>
              <a:rPr lang="zh-CN" altLang="en-US" sz="8800" dirty="0">
                <a:solidFill>
                  <a:srgbClr val="000099"/>
                </a:solidFill>
                <a:latin typeface="方正公文小标宋" panose="02000500000000000000" charset="-122"/>
                <a:ea typeface="方正公文小标宋" panose="02000500000000000000" charset="-122"/>
                <a:cs typeface="方正公文小标宋" panose="02000500000000000000" charset="-122"/>
              </a:rPr>
              <a:t>谢！</a:t>
            </a:r>
            <a:endParaRPr lang="zh-CN" altLang="en-US" sz="8800" dirty="0">
              <a:solidFill>
                <a:srgbClr val="000099"/>
              </a:solidFill>
              <a:latin typeface="方正公文小标宋" panose="02000500000000000000" charset="-122"/>
              <a:ea typeface="方正公文小标宋" panose="02000500000000000000" charset="-122"/>
              <a:cs typeface="方正公文小标宋" panose="02000500000000000000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PPT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560" y="0"/>
            <a:ext cx="1212088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ppt正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6700" y="128270"/>
            <a:ext cx="11658600" cy="6600825"/>
          </a:xfrm>
          <a:prstGeom prst="rect">
            <a:avLst/>
          </a:prstGeom>
        </p:spPr>
      </p:pic>
      <p:sp>
        <p:nvSpPr>
          <p:cNvPr id="228354" name="Rectangle 2"/>
          <p:cNvSpPr>
            <a:spLocks noGrp="1" noChangeArrowheads="1"/>
          </p:cNvSpPr>
          <p:nvPr/>
        </p:nvSpPr>
        <p:spPr>
          <a:xfrm>
            <a:off x="3657600" y="228600"/>
            <a:ext cx="5181600" cy="838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j-cs"/>
              </a:rPr>
              <a:t>背景及采购必要性</a:t>
            </a:r>
            <a:endParaRPr kumimoji="0" lang="zh-CN" altLang="en-US" sz="3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软雅黑" panose="020B0503020204020204" charset="-122"/>
              <a:ea typeface="微软雅黑" panose="020B0503020204020204" charset="-122"/>
              <a:cs typeface="+mj-cs"/>
            </a:endParaRPr>
          </a:p>
        </p:txBody>
      </p:sp>
      <p:sp>
        <p:nvSpPr>
          <p:cNvPr id="228368" name="Rectangle 16"/>
          <p:cNvSpPr>
            <a:spLocks noGrp="1" noChangeArrowheads="1"/>
          </p:cNvSpPr>
          <p:nvPr/>
        </p:nvSpPr>
        <p:spPr>
          <a:xfrm>
            <a:off x="609600" y="1905000"/>
            <a:ext cx="8797925" cy="2937510"/>
          </a:xfrm>
          <a:prstGeom prst="rect">
            <a:avLst/>
          </a:prstGeom>
          <a:noFill/>
          <a:ln w="25400">
            <a:noFill/>
            <a:prstDash val="dash"/>
          </a:ln>
          <a:effectLst/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1pPr>
            <a:lvl2pPr marL="914400" indent="-4572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2pPr>
            <a:lvl3pPr marL="12573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3pPr>
            <a:lvl4pPr marL="17145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4pPr>
            <a:lvl5pPr marL="21717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n"/>
            </a:pPr>
            <a:r>
              <a: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依托一级学科：</a:t>
            </a:r>
            <a:r>
              <a:rPr kumimoji="0" lang="en-US" altLang="zh-CN" sz="18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XXX</a:t>
            </a:r>
            <a:endParaRPr kumimoji="0" lang="en-US" altLang="zh-CN" sz="18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marR="0" lvl="0" indent="-342900" algn="l" defTabSz="914400" rtl="0" ea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n"/>
            </a:pPr>
            <a:r>
              <a:rPr kumimoji="0" lang="en-US" altLang="zh-CN" sz="18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XXX</a:t>
            </a:r>
            <a:r>
              <a: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实验室的重要研究方向：</a:t>
            </a:r>
            <a:r>
              <a:rPr kumimoji="0" lang="en-US" altLang="zh-CN" sz="18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XXX</a:t>
            </a:r>
            <a:endParaRPr kumimoji="0" lang="en-US" altLang="zh-CN" sz="18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marR="0" lvl="0" indent="-342900" algn="l" defTabSz="914400" rtl="0" ea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n"/>
            </a:pPr>
            <a:r>
              <a: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应用场景：</a:t>
            </a:r>
            <a:r>
              <a:rPr kumimoji="0" lang="en-US" altLang="zh-CN" sz="18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XXX</a:t>
            </a:r>
            <a:endParaRPr kumimoji="0" lang="en-US" altLang="zh-CN" sz="18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marR="0" lvl="0" indent="-342900" algn="l" defTabSz="914400" rtl="0" ea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n"/>
            </a:pPr>
            <a:r>
              <a: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本学科的相关研究现状：</a:t>
            </a:r>
            <a:r>
              <a:rPr kumimoji="0" lang="en-US" altLang="zh-CN" sz="18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XXX</a:t>
            </a:r>
            <a:endParaRPr kumimoji="0" lang="en-US" altLang="zh-CN" sz="18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marR="0" lvl="0" indent="-342900" algn="l" defTabSz="914400" rtl="0" ea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n"/>
            </a:pPr>
            <a:r>
              <a: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国家重大需求及学科发展需求：</a:t>
            </a:r>
            <a:r>
              <a:rPr kumimoji="0" lang="en-US" altLang="zh-CN" sz="18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XXX</a:t>
            </a:r>
            <a:endParaRPr kumimoji="0" lang="en-US" altLang="zh-CN" sz="18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ppt正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6700" y="128270"/>
            <a:ext cx="11658600" cy="6600825"/>
          </a:xfrm>
          <a:prstGeom prst="rect">
            <a:avLst/>
          </a:prstGeom>
        </p:spPr>
      </p:pic>
      <p:sp>
        <p:nvSpPr>
          <p:cNvPr id="3" name="标题 1"/>
          <p:cNvSpPr>
            <a:spLocks noGrp="1"/>
          </p:cNvSpPr>
          <p:nvPr/>
        </p:nvSpPr>
        <p:spPr>
          <a:xfrm>
            <a:off x="2057400" y="76200"/>
            <a:ext cx="8077200" cy="838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j-cs"/>
              </a:rPr>
              <a:t>功能、设备构成及主要指标</a:t>
            </a:r>
            <a:endParaRPr kumimoji="0" lang="zh-CN" altLang="en-US" sz="3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软雅黑" panose="020B0503020204020204" charset="-122"/>
              <a:ea typeface="微软雅黑" panose="020B0503020204020204" charset="-122"/>
              <a:cs typeface="+mj-cs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180340" y="1143000"/>
            <a:ext cx="11744960" cy="4578985"/>
          </a:xfrm>
          <a:prstGeom prst="roundRect">
            <a:avLst/>
          </a:prstGeom>
          <a:solidFill>
            <a:srgbClr val="B5C5EA">
              <a:alpha val="17000"/>
            </a:srgbClr>
          </a:solidFill>
          <a:ln>
            <a:noFill/>
            <a:headEnd type="none" w="med" len="med"/>
            <a:tailEnd type="none" w="med" len="med"/>
          </a:ln>
        </p:spPr>
        <p:style>
          <a:lnRef idx="0">
            <a:srgbClr val="FFFFFF"/>
          </a:lnRef>
          <a:fillRef idx="1">
            <a:schemeClr val="accent1"/>
          </a:fillRef>
          <a:effectRef idx="0">
            <a:srgbClr val="FFFFFF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194" name="矩形 4"/>
          <p:cNvSpPr/>
          <p:nvPr/>
        </p:nvSpPr>
        <p:spPr>
          <a:xfrm>
            <a:off x="4495800" y="5892165"/>
            <a:ext cx="3200400" cy="33718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>
              <a:buFontTx/>
              <a:buNone/>
            </a:pPr>
            <a:r>
              <a:rPr lang="zh-CN" altLang="en-US" sz="16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示意图（效果图）</a:t>
            </a:r>
            <a:endParaRPr lang="zh-CN" altLang="en-US" sz="16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ppt正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6700" y="128270"/>
            <a:ext cx="11658600" cy="6600825"/>
          </a:xfrm>
          <a:prstGeom prst="rect">
            <a:avLst/>
          </a:prstGeom>
        </p:spPr>
      </p:pic>
      <p:sp>
        <p:nvSpPr>
          <p:cNvPr id="3" name="标题 1"/>
          <p:cNvSpPr>
            <a:spLocks noGrp="1"/>
          </p:cNvSpPr>
          <p:nvPr/>
        </p:nvSpPr>
        <p:spPr>
          <a:xfrm>
            <a:off x="2057400" y="76200"/>
            <a:ext cx="8077200" cy="838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j-cs"/>
              </a:rPr>
              <a:t>功能、设备构成及主要指标</a:t>
            </a:r>
            <a:endParaRPr kumimoji="0" lang="zh-CN" altLang="en-US" sz="3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软雅黑" panose="020B0503020204020204" charset="-122"/>
              <a:ea typeface="微软雅黑" panose="020B0503020204020204" charset="-122"/>
              <a:cs typeface="+mj-cs"/>
            </a:endParaRPr>
          </a:p>
        </p:txBody>
      </p:sp>
      <p:graphicFrame>
        <p:nvGraphicFramePr>
          <p:cNvPr id="8" name="内容占位符 5"/>
          <p:cNvGraphicFramePr>
            <a:graphicFrameLocks noGrp="1"/>
          </p:cNvGraphicFramePr>
          <p:nvPr/>
        </p:nvGraphicFramePr>
        <p:xfrm>
          <a:off x="836295" y="989965"/>
          <a:ext cx="2971800" cy="5576261"/>
        </p:xfrm>
        <a:graphic>
          <a:graphicData uri="http://schemas.openxmlformats.org/drawingml/2006/table">
            <a:tbl>
              <a:tblPr firstRow="1" bandRow="1">
                <a:tableStyleId>{BFEE85FC-D8BA-430F-960B-850994E0F674}</a:tableStyleId>
              </a:tblPr>
              <a:tblGrid>
                <a:gridCol w="457302"/>
                <a:gridCol w="1219098"/>
                <a:gridCol w="533400"/>
                <a:gridCol w="762000"/>
              </a:tblGrid>
              <a:tr h="447675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序号</a:t>
                      </a:r>
                      <a:endParaRPr kumimoji="0" lang="zh-CN" alt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组成部件名称</a:t>
                      </a:r>
                      <a:endParaRPr kumimoji="0" lang="zh-CN" altLang="en-US" sz="12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数量</a:t>
                      </a:r>
                      <a:endParaRPr kumimoji="0" lang="zh-CN" altLang="en-US" sz="12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数量单位</a:t>
                      </a:r>
                      <a:endParaRPr kumimoji="0" lang="zh-CN" altLang="en-US" sz="12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</a:tr>
              <a:tr h="300038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horzOverflow="overflow"/>
                </a:tc>
              </a:tr>
              <a:tr h="300038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horzOverflow="overflow"/>
                </a:tc>
              </a:tr>
              <a:tr h="300038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horzOverflow="overflow"/>
                </a:tc>
              </a:tr>
              <a:tr h="300038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horzOverflow="overflow"/>
                </a:tc>
              </a:tr>
              <a:tr h="300038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horzOverflow="overflow"/>
                </a:tc>
              </a:tr>
              <a:tr h="300038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horzOverflow="overflow"/>
                </a:tc>
              </a:tr>
              <a:tr h="300038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horzOverflow="overflow"/>
                </a:tc>
              </a:tr>
              <a:tr h="300038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horzOverflow="overflow"/>
                </a:tc>
              </a:tr>
              <a:tr h="300038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horzOverflow="overflow"/>
                </a:tc>
              </a:tr>
              <a:tr h="300038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horzOverflow="overflow"/>
                </a:tc>
              </a:tr>
              <a:tr h="300038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horzOverflow="overflow"/>
                </a:tc>
              </a:tr>
              <a:tr h="300038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horzOverflow="overflow"/>
                </a:tc>
              </a:tr>
              <a:tr h="365125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horzOverflow="overflow"/>
                </a:tc>
              </a:tr>
              <a:tr h="300038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horzOverflow="overflow"/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horzOverflow="overflow"/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L="49633" marR="49633" marT="0" marB="0" horzOverflow="overflow"/>
                </a:tc>
              </a:tr>
            </a:tbl>
          </a:graphicData>
        </a:graphic>
      </p:graphicFrame>
      <p:graphicFrame>
        <p:nvGraphicFramePr>
          <p:cNvPr id="9" name="内容占位符 6"/>
          <p:cNvGraphicFramePr>
            <a:graphicFrameLocks noGrp="1"/>
          </p:cNvGraphicFramePr>
          <p:nvPr/>
        </p:nvGraphicFramePr>
        <p:xfrm>
          <a:off x="4921885" y="989965"/>
          <a:ext cx="5638800" cy="3627120"/>
        </p:xfrm>
        <a:graphic>
          <a:graphicData uri="http://schemas.openxmlformats.org/drawingml/2006/table">
            <a:tbl>
              <a:tblPr firstRow="1" bandRow="1">
                <a:tableStyleId>{BFEE85FC-D8BA-430F-960B-850994E0F674}</a:tableStyleId>
              </a:tblPr>
              <a:tblGrid>
                <a:gridCol w="838200"/>
                <a:gridCol w="1371600"/>
                <a:gridCol w="3429000"/>
              </a:tblGrid>
              <a:tr h="426710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指标分类</a:t>
                      </a:r>
                      <a:endParaRPr kumimoji="0" lang="zh-CN" alt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T="45717" marB="45717" anchor="ctr" anchorCtr="1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设备</a:t>
                      </a:r>
                      <a:endParaRPr kumimoji="0" lang="zh-CN" altLang="en-US" sz="12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</a:txBody>
                  <a:tcPr marT="45717" marB="45717" anchor="ctr" anchorCtr="1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指标明细</a:t>
                      </a:r>
                      <a:endParaRPr kumimoji="0" lang="zh-CN" alt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T="45717" marB="45717" anchor="ctr" anchorCtr="1" horzOverflow="overflow"/>
                </a:tc>
              </a:tr>
              <a:tr h="457200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T="45717" marB="45717" anchor="ctr" anchorCtr="1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kern="1200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T="45717" marB="45717" anchor="ctr" anchorCtr="1" horzOverflow="overflow"/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T="45717" marB="45717" anchor="ctr" anchorCtr="1" horzOverflow="overflow"/>
                </a:tc>
              </a:tr>
              <a:tr h="457200"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T="45717" marB="45717" anchor="ctr" anchorCtr="1" horzOverflow="overflow"/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kern="1200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T="45717" marB="45717" anchor="ctr" anchorCtr="1" horzOverflow="overflow"/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T="45717" marB="45717" anchor="ctr" anchorCtr="1" horzOverflow="overflow"/>
                </a:tc>
              </a:tr>
              <a:tr h="457200"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T="45717" marB="45717" anchor="ctr" anchorCtr="1" horzOverflow="overflow"/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kern="1200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T="45717" marB="45717" anchor="ctr" anchorCtr="1" horzOverflow="overflow"/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T="45717" marB="45717" anchor="ctr" anchorCtr="1" horzOverflow="overflow"/>
                </a:tc>
              </a:tr>
              <a:tr h="457200"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T="45717" marB="45717" anchor="ctr" anchorCtr="1" horzOverflow="overflow"/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kern="1200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T="45717" marB="45717" anchor="ctr" anchorCtr="1" horzOverflow="overflow"/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T="45717" marB="45717" anchor="ctr" anchorCtr="1" horzOverflow="overflow"/>
                </a:tc>
              </a:tr>
              <a:tr h="457200"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T="45717" marB="45717" anchor="ctr" anchorCtr="1" horzOverflow="overflow"/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kern="1200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T="45717" marB="45717" anchor="ctr" anchorCtr="1" horzOverflow="overflow"/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T="45717" marB="45717" anchor="ctr" anchorCtr="1" horzOverflow="overflow"/>
                </a:tc>
              </a:tr>
              <a:tr h="457200"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T="45717" marB="45717" anchor="ctr" anchorCtr="1" horzOverflow="overflow"/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kern="1200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T="45717" marB="45717" anchor="ctr" anchorCtr="1" horzOverflow="overflow"/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T="45717" marB="45717" anchor="ctr" anchorCtr="1" horzOverflow="overflow"/>
                </a:tc>
              </a:tr>
              <a:tr h="457200"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T="45717" marB="45717" anchor="ctr" anchorCtr="1" horzOverflow="overflow"/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200" u="none" strike="noStrike" kern="1200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T="45717" marB="45717" anchor="ctr" anchorCtr="1" horzOverflow="overflow"/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T="45717" marB="45717" anchor="ctr" anchorCtr="1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ppt正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6700" y="128270"/>
            <a:ext cx="11658600" cy="6600825"/>
          </a:xfrm>
          <a:prstGeom prst="rect">
            <a:avLst/>
          </a:prstGeom>
        </p:spPr>
      </p:pic>
      <p:sp>
        <p:nvSpPr>
          <p:cNvPr id="3" name="标题 1"/>
          <p:cNvSpPr>
            <a:spLocks noGrp="1"/>
          </p:cNvSpPr>
          <p:nvPr/>
        </p:nvSpPr>
        <p:spPr>
          <a:xfrm>
            <a:off x="711200" y="228600"/>
            <a:ext cx="10769600" cy="838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j-cs"/>
              </a:rPr>
              <a:t>学校现有同类设备使用情况</a:t>
            </a:r>
            <a:endParaRPr kumimoji="0" lang="zh-CN" altLang="en-US" sz="3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软雅黑" panose="020B0503020204020204" charset="-122"/>
              <a:ea typeface="微软雅黑" panose="020B0503020204020204" charset="-122"/>
              <a:cs typeface="+mj-cs"/>
            </a:endParaRPr>
          </a:p>
        </p:txBody>
      </p:sp>
      <p:sp>
        <p:nvSpPr>
          <p:cNvPr id="22" name="Title 6"/>
          <p:cNvSpPr txBox="1"/>
          <p:nvPr>
            <p:custDataLst>
              <p:tags r:id="rId2"/>
            </p:custDataLst>
          </p:nvPr>
        </p:nvSpPr>
        <p:spPr>
          <a:xfrm>
            <a:off x="615950" y="1256030"/>
            <a:ext cx="11246485" cy="5137785"/>
          </a:xfrm>
          <a:prstGeom prst="rect">
            <a:avLst/>
          </a:prstGeom>
          <a:noFill/>
        </p:spPr>
        <p:txBody>
          <a:bodyPr wrap="square" lIns="101600" tIns="0" rIns="82550" bIns="0" rtlCol="0" anchor="t" anchorCtr="0">
            <a:sp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304800" lvl="0" indent="-304800" algn="l" fontAlgn="ctr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ct val="80000"/>
              <a:buFont typeface="Wingdings" panose="05000000000000000000" charset="0"/>
              <a:buChar char="n"/>
            </a:pPr>
            <a:r>
              <a:rPr lang="zh-CN" altLang="en-US" sz="1800" spc="16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现有同类大型仪器设备的情况：</a:t>
            </a:r>
            <a:endParaRPr lang="zh-CN" altLang="en-US" sz="1800" spc="160" dirty="0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304800" lvl="0" indent="-304800" algn="l" fontAlgn="ctr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ct val="80000"/>
              <a:buFont typeface="Wingdings" panose="05000000000000000000" charset="0"/>
              <a:buChar char="n"/>
            </a:pPr>
            <a:endParaRPr lang="zh-CN" altLang="en-US" sz="1600" spc="160" dirty="0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304800" lvl="0" indent="-304800" algn="l" fontAlgn="ctr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ct val="80000"/>
              <a:buFont typeface="Wingdings" panose="05000000000000000000" charset="0"/>
              <a:buChar char="n"/>
            </a:pPr>
            <a:endParaRPr lang="zh-CN" altLang="en-US" sz="1600" spc="160" dirty="0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304800" lvl="0" indent="-304800" algn="l" fontAlgn="ctr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ct val="80000"/>
              <a:buFont typeface="Wingdings" panose="05000000000000000000" charset="0"/>
              <a:buChar char="n"/>
            </a:pPr>
            <a:endParaRPr lang="zh-CN" altLang="en-US" sz="1600" spc="160" dirty="0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304800" lvl="0" indent="-304800" algn="l" fontAlgn="ctr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ct val="80000"/>
              <a:buFont typeface="Wingdings" panose="05000000000000000000" charset="0"/>
              <a:buChar char="n"/>
            </a:pPr>
            <a:endParaRPr lang="zh-CN" altLang="en-US" sz="1600" spc="160" dirty="0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304800" lvl="0" indent="-304800" algn="l" fontAlgn="ctr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ct val="80000"/>
              <a:buFont typeface="Wingdings" panose="05000000000000000000" charset="0"/>
              <a:buChar char="n"/>
            </a:pPr>
            <a:endParaRPr lang="zh-CN" altLang="en-US" sz="1600" spc="160" dirty="0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304800" lvl="0" indent="-304800" algn="l" fontAlgn="ctr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ct val="80000"/>
              <a:buFont typeface="Wingdings" panose="05000000000000000000" charset="0"/>
              <a:buChar char="n"/>
            </a:pPr>
            <a:r>
              <a:rPr lang="zh-CN" altLang="en-US" sz="1800" spc="16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采购理由如下：</a:t>
            </a:r>
            <a:endParaRPr lang="zh-CN" altLang="en-US" sz="1800" spc="160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304800" lvl="0" indent="-304800" algn="l" fontAlgn="ctr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ct val="80000"/>
              <a:buFont typeface="Wingdings" panose="05000000000000000000" charset="0"/>
              <a:buChar char="n"/>
            </a:pPr>
            <a:endParaRPr lang="zh-CN" altLang="en-US" sz="1600" spc="160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304800" lvl="0" indent="-304800" algn="l" fontAlgn="ctr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ct val="80000"/>
              <a:buFont typeface="Wingdings" panose="05000000000000000000" charset="0"/>
              <a:buChar char="n"/>
            </a:pPr>
            <a:endParaRPr lang="zh-CN" altLang="en-US" sz="1600" spc="160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304800" lvl="0" indent="-304800" algn="l" fontAlgn="ctr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ct val="80000"/>
              <a:buFont typeface="Wingdings" panose="05000000000000000000" charset="0"/>
              <a:buChar char="n"/>
            </a:pPr>
            <a:endParaRPr lang="zh-CN" altLang="en-US" sz="1600" spc="160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304800" lvl="0" indent="-304800" algn="l" fontAlgn="ctr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ct val="80000"/>
              <a:buFont typeface="Wingdings" panose="05000000000000000000" charset="0"/>
              <a:buChar char="n"/>
            </a:pPr>
            <a:endParaRPr lang="zh-CN" altLang="en-US" sz="1600" spc="160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aphicFrame>
        <p:nvGraphicFramePr>
          <p:cNvPr id="23" name="表格 22"/>
          <p:cNvGraphicFramePr/>
          <p:nvPr>
            <p:custDataLst>
              <p:tags r:id="rId3"/>
            </p:custDataLst>
          </p:nvPr>
        </p:nvGraphicFramePr>
        <p:xfrm>
          <a:off x="762000" y="1676400"/>
          <a:ext cx="10812780" cy="1893570"/>
        </p:xfrm>
        <a:graphic>
          <a:graphicData uri="http://schemas.openxmlformats.org/drawingml/2006/table">
            <a:tbl>
              <a:tblPr firstRow="1">
                <a:tableStyleId>{35E16CCB-BC4F-488D-86EE-C7EC4B494D31}</a:tableStyleId>
              </a:tblPr>
              <a:tblGrid>
                <a:gridCol w="1802130"/>
                <a:gridCol w="1802130"/>
                <a:gridCol w="1802130"/>
                <a:gridCol w="1802130"/>
                <a:gridCol w="1802130"/>
                <a:gridCol w="1802130"/>
              </a:tblGrid>
              <a:tr h="33972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solidFill>
                            <a:schemeClr val="bg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设备名称</a:t>
                      </a:r>
                      <a:endParaRPr lang="zh-CN" altLang="en-US" sz="1600">
                        <a:solidFill>
                          <a:schemeClr val="bg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5387CF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solidFill>
                            <a:schemeClr val="bg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型号</a:t>
                      </a:r>
                      <a:endParaRPr lang="zh-CN" altLang="en-US" sz="1600">
                        <a:solidFill>
                          <a:schemeClr val="bg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5387CF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solidFill>
                            <a:schemeClr val="bg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购置时间</a:t>
                      </a:r>
                      <a:endParaRPr lang="zh-CN" altLang="en-US" sz="1600">
                        <a:solidFill>
                          <a:schemeClr val="bg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5387CF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solidFill>
                            <a:schemeClr val="bg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原值（万元）</a:t>
                      </a:r>
                      <a:endParaRPr lang="zh-CN" altLang="en-US" sz="1600">
                        <a:solidFill>
                          <a:schemeClr val="bg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5387CF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solidFill>
                            <a:schemeClr val="bg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服务实验</a:t>
                      </a:r>
                      <a:endParaRPr lang="zh-CN" altLang="en-US" sz="1600">
                        <a:solidFill>
                          <a:schemeClr val="bg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5387CF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solidFill>
                            <a:schemeClr val="bg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年使用机时</a:t>
                      </a:r>
                      <a:endParaRPr lang="zh-CN" altLang="en-US" sz="1600">
                        <a:solidFill>
                          <a:schemeClr val="bg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5387CF"/>
                    </a:solidFill>
                  </a:tcPr>
                </a:tc>
              </a:tr>
              <a:tr h="388620"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387985"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388620"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388620"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ppt正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6700" y="128270"/>
            <a:ext cx="11658600" cy="6600825"/>
          </a:xfrm>
          <a:prstGeom prst="rect">
            <a:avLst/>
          </a:prstGeom>
        </p:spPr>
      </p:pic>
      <p:sp>
        <p:nvSpPr>
          <p:cNvPr id="3" name="标题 1"/>
          <p:cNvSpPr>
            <a:spLocks noGrp="1"/>
          </p:cNvSpPr>
          <p:nvPr/>
        </p:nvSpPr>
        <p:spPr>
          <a:xfrm>
            <a:off x="711200" y="228600"/>
            <a:ext cx="10769600" cy="838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j-cs"/>
              </a:rPr>
              <a:t>共享实施条件</a:t>
            </a:r>
            <a:endParaRPr kumimoji="0" lang="zh-CN" altLang="en-US" sz="3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软雅黑" panose="020B0503020204020204" charset="-122"/>
              <a:ea typeface="微软雅黑" panose="020B0503020204020204" charset="-122"/>
              <a:cs typeface="+mj-cs"/>
            </a:endParaRPr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711200" y="1066800"/>
            <a:ext cx="10657205" cy="51130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1pPr>
            <a:lvl2pPr marL="914400" indent="-4572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2pPr>
            <a:lvl3pPr marL="12573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3pPr>
            <a:lvl4pPr marL="17145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4pPr>
            <a:lvl5pPr marL="21717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hangingPunct="0">
              <a:lnSpc>
                <a:spcPct val="3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n"/>
            </a:pPr>
            <a:r>
              <a:rPr kumimoji="0" lang="zh-CN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实验队伍情况、课题组目前共享管理情况</a:t>
            </a:r>
            <a:endParaRPr kumimoji="0" lang="en-US" altLang="zh-CN" sz="1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342900" marR="0" lvl="0" indent="-342900" algn="l" defTabSz="914400" rtl="0" eaLnBrk="0" hangingPunct="0">
              <a:lnSpc>
                <a:spcPct val="3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n"/>
            </a:pPr>
            <a:r>
              <a:rPr kumimoji="0" lang="zh-CN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预购仪器设备附件、零配件、软件配套经费情况</a:t>
            </a:r>
            <a:endParaRPr kumimoji="0" lang="zh-CN" altLang="en-US" sz="1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342900" marR="0" lvl="0" indent="-342900" algn="l" defTabSz="914400" rtl="0" eaLnBrk="0" hangingPunct="0">
              <a:lnSpc>
                <a:spcPct val="3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n"/>
            </a:pPr>
            <a:r>
              <a:rPr kumimoji="0" lang="zh-CN" altLang="en-US" sz="180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运行维修费保障情况</a:t>
            </a:r>
            <a:endParaRPr kumimoji="0" lang="en-US" altLang="en-US" sz="1800" i="0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342900" marR="0" lvl="0" indent="-342900" algn="l" defTabSz="914400" rtl="0" eaLnBrk="0" hangingPunct="0">
              <a:lnSpc>
                <a:spcPct val="3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n"/>
            </a:pPr>
            <a:r>
              <a:rPr kumimoji="0" lang="zh-CN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对使用环境及各项辅助设备的需求及保障情况</a:t>
            </a:r>
            <a:endParaRPr kumimoji="0" lang="zh-CN" altLang="en-US" sz="1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342900" marR="0" lvl="0" indent="-342900" algn="l" defTabSz="914400" rtl="0" eaLnBrk="0" hangingPunct="0">
              <a:lnSpc>
                <a:spcPct val="3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n"/>
            </a:pPr>
            <a:r>
              <a:rPr kumimoji="0" lang="zh-CN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拟放置地点、所占面积</a:t>
            </a:r>
            <a:endParaRPr kumimoji="0" lang="zh-CN" altLang="en-US" sz="1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342900" marR="0" lvl="0" indent="-342900" algn="l" defTabSz="914400" rtl="0" eaLnBrk="0" hangingPunct="0">
              <a:lnSpc>
                <a:spcPct val="3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n"/>
            </a:pPr>
            <a:endParaRPr kumimoji="0" lang="zh-CN" altLang="en-US" sz="1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ppt正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6700" y="128270"/>
            <a:ext cx="11658600" cy="6600825"/>
          </a:xfrm>
          <a:prstGeom prst="rect">
            <a:avLst/>
          </a:prstGeom>
        </p:spPr>
      </p:pic>
      <p:sp>
        <p:nvSpPr>
          <p:cNvPr id="3" name="标题 1"/>
          <p:cNvSpPr>
            <a:spLocks noGrp="1"/>
          </p:cNvSpPr>
          <p:nvPr/>
        </p:nvSpPr>
        <p:spPr>
          <a:xfrm>
            <a:off x="711200" y="228600"/>
            <a:ext cx="10769600" cy="838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j-cs"/>
              </a:rPr>
              <a:t>开放共享方案</a:t>
            </a:r>
            <a:endParaRPr kumimoji="0" lang="zh-CN" altLang="en-US" sz="3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软雅黑" panose="020B0503020204020204" charset="-122"/>
              <a:ea typeface="微软雅黑" panose="020B0503020204020204" charset="-122"/>
              <a:cs typeface="+mj-cs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117600" y="1219200"/>
          <a:ext cx="9812020" cy="1803400"/>
        </p:xfrm>
        <a:graphic>
          <a:graphicData uri="http://schemas.openxmlformats.org/drawingml/2006/table">
            <a:tbl>
              <a:tblPr/>
              <a:tblGrid>
                <a:gridCol w="2453005"/>
                <a:gridCol w="2453005"/>
                <a:gridCol w="2453005"/>
                <a:gridCol w="2453005"/>
              </a:tblGrid>
              <a:tr h="824230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承诺年有效机时</a:t>
                      </a:r>
                      <a:endParaRPr kumimoji="0" lang="zh-CN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XXX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小时</a:t>
                      </a:r>
                      <a:endParaRPr kumimoji="0" lang="zh-CN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承诺年对校外开</a:t>
                      </a: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放</a:t>
                      </a: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共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享机时</a:t>
                      </a:r>
                      <a:endParaRPr kumimoji="0" lang="zh-CN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XXX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小时</a:t>
                      </a:r>
                      <a:endParaRPr kumimoji="0" lang="zh-CN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9170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承诺年对校外开</a:t>
                      </a: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放</a:t>
                      </a: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共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享收入</a:t>
                      </a:r>
                      <a:endParaRPr kumimoji="0" lang="zh-CN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XXX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万元</a:t>
                      </a:r>
                      <a:endParaRPr kumimoji="0" lang="zh-CN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拟加入共享平台模式</a:t>
                      </a:r>
                      <a:endParaRPr kumimoji="0" lang="zh-CN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□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校级   </a:t>
                      </a:r>
                      <a:r>
                        <a:rPr lang="zh-CN" altLang="zh-CN" sz="16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□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院级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□机组级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内容占位符 2"/>
          <p:cNvSpPr>
            <a:spLocks noGrp="1"/>
          </p:cNvSpPr>
          <p:nvPr/>
        </p:nvSpPr>
        <p:spPr>
          <a:xfrm>
            <a:off x="562610" y="3832860"/>
            <a:ext cx="10606405" cy="2484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normAutofit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1pPr>
            <a:lvl2pPr marL="914400" indent="-4572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2pPr>
            <a:lvl3pPr marL="12573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3pPr>
            <a:lvl4pPr marL="17145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4pPr>
            <a:lvl5pPr marL="21717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n"/>
            </a:pPr>
            <a:r>
              <a: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收费原则</a:t>
            </a:r>
            <a:endParaRPr kumimoji="0" lang="en-US" altLang="zh-CN" sz="18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charset="0"/>
              <a:buNone/>
            </a:pPr>
            <a:r>
              <a:rPr kumimoji="0" lang="zh-CN" altLang="en-US" sz="16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仪器设备开放共享实行成本核算、有偿使用、依规收费，收费标准参照设备使用成本制定，共享收费标准拟如下：</a:t>
            </a:r>
            <a:r>
              <a:rPr kumimoji="0" lang="en-US" altLang="zh-CN" sz="16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endParaRPr kumimoji="0" lang="en-US" altLang="zh-CN" sz="16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charset="0"/>
              <a:buNone/>
            </a:pPr>
            <a:endParaRPr kumimoji="0" lang="en-US" altLang="zh-CN" sz="16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n"/>
            </a:pPr>
            <a:endParaRPr kumimoji="0" lang="zh-CN" altLang="en-US" sz="16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204460" y="3275330"/>
            <a:ext cx="627634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★</a:t>
            </a:r>
            <a:r>
              <a:rPr lang="zh-CN" altLang="en-US" sz="1400" b="1">
                <a:solidFill>
                  <a:srgbClr val="C00000"/>
                </a:solidFill>
              </a:rPr>
              <a:t>承诺机时数请充分调研了解校内外潜在用户及使用需求情况后填写</a:t>
            </a:r>
            <a:endParaRPr lang="zh-CN" altLang="en-US" sz="1400" b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ppt正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6700" y="128270"/>
            <a:ext cx="11658600" cy="6600825"/>
          </a:xfrm>
          <a:prstGeom prst="rect">
            <a:avLst/>
          </a:prstGeom>
        </p:spPr>
      </p:pic>
      <p:sp>
        <p:nvSpPr>
          <p:cNvPr id="3" name="标题 1"/>
          <p:cNvSpPr>
            <a:spLocks noGrp="1"/>
          </p:cNvSpPr>
          <p:nvPr/>
        </p:nvSpPr>
        <p:spPr>
          <a:xfrm>
            <a:off x="711200" y="228600"/>
            <a:ext cx="10769600" cy="838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j-cs"/>
              </a:rPr>
              <a:t>开放共享方案</a:t>
            </a:r>
            <a:endParaRPr kumimoji="0" lang="zh-CN" altLang="en-US" sz="3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软雅黑" panose="020B0503020204020204" charset="-122"/>
              <a:ea typeface="微软雅黑" panose="020B0503020204020204" charset="-122"/>
              <a:cs typeface="+mj-cs"/>
            </a:endParaRPr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520065" y="937895"/>
            <a:ext cx="10606405" cy="3429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normAutofit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1pPr>
            <a:lvl2pPr marL="914400" indent="-4572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2pPr>
            <a:lvl3pPr marL="12573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3pPr>
            <a:lvl4pPr marL="17145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4pPr>
            <a:lvl5pPr marL="21717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charset="0"/>
              <a:buNone/>
            </a:pPr>
            <a:endParaRPr kumimoji="0" lang="en-US" altLang="zh-CN" sz="16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n"/>
            </a:pPr>
            <a:r>
              <a: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本单位对于拟购置大型科研仪器设备开放共享的具体安排</a:t>
            </a:r>
            <a:endParaRPr kumimoji="0" lang="en-US" altLang="zh-CN" sz="18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endParaRPr kumimoji="0" lang="zh-CN" altLang="en-US" sz="16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ISCONTENTSTITLE" val="0"/>
  <p:tag name="KSO_WM_UNIT_ISNUMDGMTITLE" val="0"/>
  <p:tag name="KSO_WM_UNIT_PRESET_TEXT" val="工作汇报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4411_1*a*1"/>
  <p:tag name="KSO_WM_TEMPLATE_CATEGORY" val="custom"/>
  <p:tag name="KSO_WM_TEMPLATE_INDEX" val="20204411"/>
  <p:tag name="KSO_WM_UNIT_LAYERLEVEL" val="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2.xml><?xml version="1.0" encoding="utf-8"?>
<p:tagLst xmlns:p="http://schemas.openxmlformats.org/presentationml/2006/main">
  <p:tag name="KSO_WM_UNIT_TEXTBOXSTYLE_SHAPETYPE" val="0"/>
  <p:tag name="KSO_WM_UNIT_TEXTBOXSTYLE_TEMPLATETYPE" val="1"/>
  <p:tag name="KSO_WM_UNIT_PRESET_TEXT" val="点击此处添加正文，文字是您思想的提炼，为了演示发布的良好效果，请言简意赅的阐述您的观点。&#13;您的正文已经经简明扼要，字字珠玑，但信息却千丝万缕、错综复杂，需要用更多。"/>
  <p:tag name="KSO_WM_UNIT_NOCLEAR" val="1"/>
  <p:tag name="KSO_WM_UNIT_VALUE" val="64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mixed20201947_172*f*1"/>
  <p:tag name="KSO_WM_TEMPLATE_CATEGORY" val="mixed"/>
  <p:tag name="KSO_WM_TEMPLATE_INDEX" val="20201947"/>
  <p:tag name="KSO_WM_UNIT_LAYERLEVEL" val="1"/>
  <p:tag name="KSO_WM_TAG_VERSION" val="1.0"/>
  <p:tag name="KSO_WM_BEAUTIFY_FLAG" val="#wm#"/>
  <p:tag name="KSO_WM_UNIT_TEXTBOXSTYLE_GUID" val="{c056613e-aba1-43c1-9b6b-ef44fa7d09d2}"/>
  <p:tag name="KSO_WM_UNIT_TEXTBOXSTYLE_TEMPLATEID" val="3132744"/>
  <p:tag name="KSO_WM_UNIT_TEXTBOXSTYLE_TYPE" val="8"/>
</p:tagLst>
</file>

<file path=ppt/tags/tag3.xml><?xml version="1.0" encoding="utf-8"?>
<p:tagLst xmlns:p="http://schemas.openxmlformats.org/presentationml/2006/main">
  <p:tag name="TABLE_ENDDRAG_ORIGIN_RECT" val="851*149"/>
  <p:tag name="TABLE_ENDDRAG_RECT" val="60*132*851*149"/>
</p:tagLst>
</file>

<file path=ppt/tags/tag4.xml><?xml version="1.0" encoding="utf-8"?>
<p:tagLst xmlns:p="http://schemas.openxmlformats.org/presentationml/2006/main">
  <p:tag name="TABLE_ENDDRAG_ORIGIN_RECT" val="772*141"/>
  <p:tag name="TABLE_ENDDRAG_RECT" val="88*96*772*142"/>
</p:tagLst>
</file>

<file path=ppt/tags/tag5.xml><?xml version="1.0" encoding="utf-8"?>
<p:tagLst xmlns:p="http://schemas.openxmlformats.org/presentationml/2006/main">
  <p:tag name="KSO_WM_UNIT_ISCONTENTSTITLE" val="0"/>
  <p:tag name="KSO_WM_UNIT_ISNUMDGMTITLE" val="0"/>
  <p:tag name="KSO_WM_UNIT_PRESET_TEXT" val="工作汇报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4411_1*a*1"/>
  <p:tag name="KSO_WM_TEMPLATE_CATEGORY" val="custom"/>
  <p:tag name="KSO_WM_TEMPLATE_INDEX" val="20204411"/>
  <p:tag name="KSO_WM_UNIT_LAYERLEVEL" val="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6.xml><?xml version="1.0" encoding="utf-8"?>
<p:tagLst xmlns:p="http://schemas.openxmlformats.org/presentationml/2006/main">
  <p:tag name="commondata" val="eyJoZGlkIjoiZjVmZjU3NjUyMzA1MThjYmYyMzYxZmRiZjIzYWVkOWQifQ=="/>
  <p:tag name="resource_record_key" val="{&quot;29&quot;:[20426308,20435158]}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572</Words>
  <Application>WPS 演示</Application>
  <PresentationFormat>宽屏</PresentationFormat>
  <Paragraphs>121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Arial</vt:lpstr>
      <vt:lpstr>宋体</vt:lpstr>
      <vt:lpstr>Wingdings</vt:lpstr>
      <vt:lpstr>方正公文小标宋</vt:lpstr>
      <vt:lpstr>微软雅黑</vt:lpstr>
      <vt:lpstr>Times New Roman</vt:lpstr>
      <vt:lpstr>Wingdings</vt:lpstr>
      <vt:lpstr>楷体</vt:lpstr>
      <vt:lpstr>Arial Unicode MS</vt:lpstr>
      <vt:lpstr>Calibri</vt:lpstr>
      <vt:lpstr>WPS</vt:lpstr>
      <vt:lpstr>XXX（设备名称） 共享论证汇报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   谢！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326SYSGLK</dc:creator>
  <cp:lastModifiedBy>MINTO</cp:lastModifiedBy>
  <cp:revision>5</cp:revision>
  <dcterms:created xsi:type="dcterms:W3CDTF">2023-08-09T12:44:00Z</dcterms:created>
  <dcterms:modified xsi:type="dcterms:W3CDTF">2024-04-01T05:39:20Z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2052-12.1.0.16417</vt:lpwstr>
  </property>
</Properties>
</file>